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2"/>
  </p:notesMasterIdLst>
  <p:sldIdLst>
    <p:sldId id="256" r:id="rId2"/>
    <p:sldId id="362" r:id="rId3"/>
    <p:sldId id="331" r:id="rId4"/>
    <p:sldId id="382" r:id="rId5"/>
    <p:sldId id="366" r:id="rId6"/>
    <p:sldId id="367" r:id="rId7"/>
    <p:sldId id="368" r:id="rId8"/>
    <p:sldId id="371" r:id="rId9"/>
    <p:sldId id="354" r:id="rId10"/>
    <p:sldId id="296" r:id="rId1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3FE9"/>
    <a:srgbClr val="BB51BB"/>
    <a:srgbClr val="B687DD"/>
    <a:srgbClr val="EDF7FD"/>
    <a:srgbClr val="DC303C"/>
    <a:srgbClr val="F19437"/>
    <a:srgbClr val="64BA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04" autoAdjust="0"/>
    <p:restoredTop sz="94317" autoAdjust="0"/>
  </p:normalViewPr>
  <p:slideViewPr>
    <p:cSldViewPr>
      <p:cViewPr>
        <p:scale>
          <a:sx n="89" d="100"/>
          <a:sy n="89" d="100"/>
        </p:scale>
        <p:origin x="-1546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505149004997767E-2"/>
          <c:y val="9.1394710004276736E-2"/>
          <c:w val="0.96680514094983871"/>
          <c:h val="0.73271601638319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5265716886583596E-3"/>
                  <c:y val="1.305638714346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833832286080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0</c:formatCode>
                <c:ptCount val="2"/>
                <c:pt idx="0">
                  <c:v>47007</c:v>
                </c:pt>
                <c:pt idx="1">
                  <c:v>65669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3.0177144591055733E-3"/>
                  <c:y val="1.5667664572161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177144591055733E-3"/>
                  <c:y val="1.0445109714774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0</c:formatCode>
                <c:ptCount val="2"/>
                <c:pt idx="0">
                  <c:v>49887</c:v>
                </c:pt>
                <c:pt idx="1">
                  <c:v>65618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191104"/>
        <c:axId val="192201088"/>
      </c:barChart>
      <c:catAx>
        <c:axId val="192191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192201088"/>
        <c:crosses val="autoZero"/>
        <c:auto val="1"/>
        <c:lblAlgn val="ctr"/>
        <c:lblOffset val="100"/>
        <c:noMultiLvlLbl val="0"/>
      </c:catAx>
      <c:valAx>
        <c:axId val="19220108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9219110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676946631671044E-3"/>
          <c:y val="0"/>
          <c:w val="0.65363090551181102"/>
          <c:h val="0.921939228974558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Прочие безвозмездные поступления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Лист1!$B$5:$C$5</c:f>
              <c:numCache>
                <c:formatCode>#,##0</c:formatCode>
                <c:ptCount val="2"/>
                <c:pt idx="0">
                  <c:v>3979.01</c:v>
                </c:pt>
                <c:pt idx="1">
                  <c:v>-3878.05</c:v>
                </c:pt>
              </c:numCache>
            </c:numRef>
          </c:val>
        </c:ser>
        <c:ser>
          <c:idx val="3"/>
          <c:order val="1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Лист1!$B$4:$C$4</c:f>
              <c:numCache>
                <c:formatCode>#,##0</c:formatCode>
                <c:ptCount val="2"/>
                <c:pt idx="0">
                  <c:v>952.97</c:v>
                </c:pt>
                <c:pt idx="1">
                  <c:v>18244.22</c:v>
                </c:pt>
              </c:numCache>
            </c:numRef>
          </c:val>
        </c:ser>
        <c:ser>
          <c:idx val="1"/>
          <c:order val="2"/>
          <c:tx>
            <c:strRef>
              <c:f>Лист1!$A$3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909E-3"/>
                  <c:y val="3.5152840160617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7274376921082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835E-3"/>
                  <c:y val="-1.0938348367963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8.75067869437117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09E-3"/>
                  <c:y val="-1.312601804155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#,##0</c:formatCode>
                <c:ptCount val="2"/>
                <c:pt idx="0">
                  <c:v>24937.9</c:v>
                </c:pt>
                <c:pt idx="1">
                  <c:v>28253.200000000001</c:v>
                </c:pt>
              </c:numCache>
            </c:numRef>
          </c:val>
        </c:ser>
        <c:ser>
          <c:idx val="2"/>
          <c:order val="3"/>
          <c:tx>
            <c:strRef>
              <c:f>Лист1!$A$2</c:f>
              <c:strCache>
                <c:ptCount val="1"/>
                <c:pt idx="0">
                  <c:v>Налоговые и неналоговые доходы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#,##0</c:formatCode>
                <c:ptCount val="2"/>
                <c:pt idx="0">
                  <c:v>17137.03</c:v>
                </c:pt>
                <c:pt idx="1">
                  <c:v>23049.52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100"/>
        <c:axId val="311320960"/>
        <c:axId val="311322496"/>
      </c:barChart>
      <c:catAx>
        <c:axId val="311320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311322496"/>
        <c:crosses val="autoZero"/>
        <c:auto val="1"/>
        <c:lblAlgn val="ctr"/>
        <c:lblOffset val="100"/>
        <c:tickLblSkip val="1"/>
        <c:noMultiLvlLbl val="0"/>
      </c:catAx>
      <c:valAx>
        <c:axId val="311322496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one"/>
        <c:crossAx val="3113209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83333333333328"/>
          <c:y val="0.20398979361770261"/>
          <c:w val="0.30138888888888887"/>
          <c:h val="0.57511828751053806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242071231106955E-3"/>
          <c:y val="0.62257897270673623"/>
          <c:w val="0.67331667944316553"/>
          <c:h val="0.37742102729326371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Доходы всего</c:v>
                </c:pt>
              </c:strCache>
            </c:strRef>
          </c:tx>
          <c:spPr>
            <a:ln w="34925">
              <a:solidFill>
                <a:srgbClr val="142DAC"/>
              </a:solidFill>
            </a:ln>
          </c:spPr>
          <c:marker>
            <c:symbol val="square"/>
            <c:size val="7"/>
            <c:spPr>
              <a:solidFill>
                <a:srgbClr val="142DAC"/>
              </a:solidFill>
              <a:ln>
                <a:solidFill>
                  <a:srgbClr val="142DAC"/>
                </a:solidFill>
                <a:tailEnd type="stealth"/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4.3381417680004052E-2"/>
                  <c:y val="-0.1344786921823501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44296318259415E-2"/>
                  <c:y val="-2.9144111289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664812401479478E-2"/>
                  <c:y val="-3.3411479683804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  <a:latin typeface="Trebuchet MS" panose="020B0603020202020204" pitchFamily="34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Лист1!$B$2:$B$3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#,##0</c:formatCode>
                <c:ptCount val="2"/>
                <c:pt idx="0">
                  <c:v>47006.91</c:v>
                </c:pt>
                <c:pt idx="1">
                  <c:v>65668.899999999994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1347072"/>
        <c:axId val="311348608"/>
      </c:lineChart>
      <c:catAx>
        <c:axId val="3113470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11348608"/>
        <c:crosses val="autoZero"/>
        <c:auto val="1"/>
        <c:lblAlgn val="ctr"/>
        <c:lblOffset val="100"/>
        <c:noMultiLvlLbl val="0"/>
      </c:catAx>
      <c:valAx>
        <c:axId val="311348608"/>
        <c:scaling>
          <c:orientation val="minMax"/>
          <c:min val="0"/>
        </c:scaling>
        <c:delete val="1"/>
        <c:axPos val="l"/>
        <c:numFmt formatCode="#,##0" sourceLinked="0"/>
        <c:majorTickMark val="out"/>
        <c:minorTickMark val="none"/>
        <c:tickLblPos val="none"/>
        <c:crossAx val="311347072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4927015813500133"/>
          <c:y val="0.37534718364626152"/>
          <c:w val="0.29200369708512286"/>
          <c:h val="0.15008188141427625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747860151856681"/>
          <c:y val="0.12162171425476952"/>
          <c:w val="0.56544138448174874"/>
          <c:h val="0.874572961821805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explosion val="4"/>
          </c:dPt>
          <c:dPt>
            <c:idx val="1"/>
            <c:bubble3D val="0"/>
            <c:explosion val="6"/>
          </c:dPt>
          <c:dPt>
            <c:idx val="2"/>
            <c:bubble3D val="0"/>
            <c:explosion val="7"/>
          </c:dPt>
          <c:dPt>
            <c:idx val="3"/>
            <c:bubble3D val="0"/>
            <c:explosion val="7"/>
          </c:dPt>
          <c:dPt>
            <c:idx val="4"/>
            <c:bubble3D val="0"/>
            <c:explosion val="7"/>
          </c:dPt>
          <c:dPt>
            <c:idx val="5"/>
            <c:bubble3D val="0"/>
            <c:explosion val="7"/>
          </c:dPt>
          <c:dPt>
            <c:idx val="6"/>
            <c:bubble3D val="0"/>
            <c:explosion val="7"/>
          </c:dPt>
          <c:dPt>
            <c:idx val="7"/>
            <c:bubble3D val="0"/>
            <c:explosion val="7"/>
          </c:dPt>
          <c:dPt>
            <c:idx val="8"/>
            <c:bubble3D val="0"/>
            <c:explosion val="6"/>
          </c:dPt>
          <c:dPt>
            <c:idx val="9"/>
            <c:bubble3D val="0"/>
            <c:explosion val="6"/>
          </c:dPt>
          <c:dLbls>
            <c:dLbl>
              <c:idx val="0"/>
              <c:layout>
                <c:manualLayout>
                  <c:x val="8.075512611503316E-2"/>
                  <c:y val="8.014854477449719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2.2876427396584585E-3"/>
                  <c:y val="-3.902140239618204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-2.94977159841216E-3"/>
                  <c:y val="-2.0131799829184727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-0.10501372766986858"/>
                  <c:y val="-0.1269374490744701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-0.16507324672993121"/>
                  <c:y val="2.514038266547554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5"/>
              <c:layout>
                <c:manualLayout>
                  <c:x val="-7.3580854524781442E-2"/>
                  <c:y val="1.142618300195260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6"/>
              <c:layout>
                <c:manualLayout>
                  <c:x val="6.1385193520249674E-2"/>
                  <c:y val="8.5594835005403345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ЖКХ</c:v>
                </c:pt>
                <c:pt idx="4">
                  <c:v>культура</c:v>
                </c:pt>
                <c:pt idx="5">
                  <c:v>физическая культура и спорт</c:v>
                </c:pt>
                <c:pt idx="6">
                  <c:v>прочие расходы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0.14699999999999999</c:v>
                </c:pt>
                <c:pt idx="1">
                  <c:v>0.13400000000000001</c:v>
                </c:pt>
                <c:pt idx="2">
                  <c:v>0.123</c:v>
                </c:pt>
                <c:pt idx="3">
                  <c:v>0.39300000000000002</c:v>
                </c:pt>
                <c:pt idx="4">
                  <c:v>0.15</c:v>
                </c:pt>
                <c:pt idx="5">
                  <c:v>4.4000000000000004E-2</c:v>
                </c:pt>
                <c:pt idx="6">
                  <c:v>8.9999999999999993E-3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0.29896</cdr:x>
      <cdr:y>0.23689</cdr:y>
    </cdr:from>
    <cdr:to>
      <cdr:x>0.68393</cdr:x>
      <cdr:y>0.63336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V="1">
          <a:off x="2516295" y="1152128"/>
          <a:ext cx="3240360" cy="1928248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3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0.38451</cdr:x>
      <cdr:y>0.29611</cdr:y>
    </cdr:from>
    <cdr:to>
      <cdr:x>0.82082</cdr:x>
      <cdr:y>0.75509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3236375" y="1440138"/>
          <a:ext cx="3672439" cy="2232270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00B0F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0.4615</cdr:x>
      <cdr:y>0.31092</cdr:y>
    </cdr:from>
    <cdr:to>
      <cdr:x>0.58457</cdr:x>
      <cdr:y>0.39319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884447" y="1512168"/>
          <a:ext cx="1035861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+39,7%</a:t>
          </a:r>
          <a:endParaRPr lang="ru-RU" sz="2000" b="1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0.29924</cdr:x>
      <cdr:y>0.41667</cdr:y>
    </cdr:from>
    <cdr:to>
      <cdr:x>0.47379</cdr:x>
      <cdr:y>0.625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92328" y="720080"/>
          <a:ext cx="151213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</a:rPr>
            <a:t>+ 39,7 %</a:t>
          </a:r>
          <a:endParaRPr lang="ru-RU" sz="1600" b="1" dirty="0">
            <a:solidFill>
              <a:schemeClr val="tx1">
                <a:lumMod val="85000"/>
                <a:lumOff val="15000"/>
              </a:schemeClr>
            </a:solidFill>
            <a:latin typeface="Trebuchet MS" panose="020B0603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3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97A9B-783E-41BC-8B6C-5C8EC65C8DBB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5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59846-528B-4E20-9CB1-DEFD26683D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6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84AF-202E-4E90-8E6B-E376377F83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72E8-4799-4906-B883-9830661BF9C2}" type="datetime1">
              <a:rPr lang="ru-RU"/>
              <a:pPr>
                <a:defRPr/>
              </a:pPr>
              <a:t>28.04.2023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03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feu@permsky.permkrai.r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08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  <a:p>
            <a:pPr algn="ctr"/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Юго-Камского сельского поселения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2022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7" y="10771"/>
            <a:ext cx="720080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66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650" y="2492375"/>
            <a:ext cx="75819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4400" b="1" smtClean="0"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b="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44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92013735"/>
              </p:ext>
            </p:extLst>
          </p:nvPr>
        </p:nvGraphicFramePr>
        <p:xfrm>
          <a:off x="438886" y="2133600"/>
          <a:ext cx="8381587" cy="299500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720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73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73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308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409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093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66 592,44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65 668,90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923,55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98,6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67 011,91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65 618,38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1 393,53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97,9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(-), профицит (+)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-419,47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50,52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/>
            </a:r>
            <a:b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</a:b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Юго-Камского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сельского поселения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за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2022 год,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тыс. рублей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10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37380248"/>
              </p:ext>
            </p:extLst>
          </p:nvPr>
        </p:nvGraphicFramePr>
        <p:xfrm>
          <a:off x="327513" y="1556792"/>
          <a:ext cx="8416966" cy="486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Исполнение бюджета 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Юго-Камского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поселения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за 2022 год,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                                                                                                               тыс. рублей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4008" y="4637167"/>
            <a:ext cx="1035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+31,5%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476917265"/>
              </p:ext>
            </p:extLst>
          </p:nvPr>
        </p:nvGraphicFramePr>
        <p:xfrm>
          <a:off x="27192" y="1700808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3368451"/>
              </p:ext>
            </p:extLst>
          </p:nvPr>
        </p:nvGraphicFramePr>
        <p:xfrm>
          <a:off x="107504" y="692696"/>
          <a:ext cx="8663041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 rot="10800000" flipV="1">
            <a:off x="2444490" y="4653136"/>
            <a:ext cx="758133" cy="50405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53,1 %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411760" y="3573016"/>
            <a:ext cx="827963" cy="43204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 36,5 %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5397462" y="5697254"/>
            <a:ext cx="683945" cy="26270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prstClr val="black"/>
                </a:solidFill>
              </a:rPr>
              <a:t>- 5,9 %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5397460" y="5013176"/>
            <a:ext cx="687363" cy="39604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27,8 %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5397462" y="3861048"/>
            <a:ext cx="683946" cy="43204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43,0 %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5397460" y="2636912"/>
            <a:ext cx="683947" cy="43204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35,1 %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5397460" y="5959961"/>
            <a:ext cx="578567" cy="34935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2481590" y="5481228"/>
            <a:ext cx="683947" cy="347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prstClr val="black"/>
                </a:solidFill>
              </a:rPr>
              <a:t>8,5</a:t>
            </a:r>
            <a:r>
              <a:rPr lang="ru-RU" sz="1600" dirty="0" smtClean="0">
                <a:solidFill>
                  <a:prstClr val="black"/>
                </a:solidFill>
              </a:rPr>
              <a:t> </a:t>
            </a:r>
            <a:r>
              <a:rPr lang="ru-RU" sz="1200" dirty="0" smtClean="0">
                <a:solidFill>
                  <a:prstClr val="black"/>
                </a:solidFill>
              </a:rPr>
              <a:t>%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450687" y="332656"/>
            <a:ext cx="8242623" cy="26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Структура доходов бюджета Юго-Камского сельского поселения за 2021-2022 гг., тыс. руб.</a:t>
            </a:r>
            <a:endParaRPr lang="ru-RU" sz="20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TextBox 1"/>
          <p:cNvSpPr txBox="1"/>
          <p:nvPr/>
        </p:nvSpPr>
        <p:spPr>
          <a:xfrm rot="10800000" flipV="1">
            <a:off x="2481569" y="5301208"/>
            <a:ext cx="758133" cy="2880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prstClr val="black"/>
                </a:solidFill>
              </a:rPr>
              <a:t>2,0 %</a:t>
            </a:r>
            <a:endParaRPr lang="ru-RU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02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16632"/>
            <a:ext cx="867904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расходов бюджета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Юго-Камского сельского поселения за 2022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954604085"/>
              </p:ext>
            </p:extLst>
          </p:nvPr>
        </p:nvGraphicFramePr>
        <p:xfrm>
          <a:off x="179512" y="836712"/>
          <a:ext cx="8823056" cy="5835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191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332656"/>
            <a:ext cx="864096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Юго-Камского сельского поселения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расходам за 2022 год, тыс. руб.                                                                                                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76336628"/>
              </p:ext>
            </p:extLst>
          </p:nvPr>
        </p:nvGraphicFramePr>
        <p:xfrm>
          <a:off x="251519" y="1340768"/>
          <a:ext cx="8640962" cy="51125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1110"/>
                <a:gridCol w="1582149"/>
                <a:gridCol w="1582149"/>
                <a:gridCol w="1022310"/>
                <a:gridCol w="803244"/>
              </a:tblGrid>
              <a:tr h="4793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42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9 759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9 659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108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9 565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8 754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8 482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8 086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ЖКХ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25 884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25 797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9 853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9 853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2 891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2 891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2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67 012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65 618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1 394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70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бюджетн</a:t>
            </a:r>
            <a:r>
              <a:rPr lang="ru-RU" alt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ых ассигнований по группам видов расходов классификации </a:t>
            </a: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за 2022 г., тыс. руб</a:t>
            </a:r>
            <a:r>
              <a:rPr lang="ru-RU" altLang="ru-RU" sz="1800" b="1" dirty="0" smtClean="0">
                <a:solidFill>
                  <a:schemeClr val="tx1"/>
                </a:solidFill>
                <a:effectLst/>
              </a:rPr>
              <a:t>.</a:t>
            </a:r>
            <a:r>
              <a:rPr lang="ru-RU" altLang="ru-RU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1800" dirty="0" smtClean="0">
                <a:solidFill>
                  <a:schemeClr val="tx1"/>
                </a:solidFill>
                <a:effectLst/>
              </a:rPr>
            </a:br>
            <a:endParaRPr lang="ru-RU" altLang="ru-RU" sz="18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449656721"/>
              </p:ext>
            </p:extLst>
          </p:nvPr>
        </p:nvGraphicFramePr>
        <p:xfrm>
          <a:off x="107504" y="1052736"/>
          <a:ext cx="8928991" cy="5112567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37080"/>
                <a:gridCol w="4287456"/>
                <a:gridCol w="936104"/>
                <a:gridCol w="881344"/>
                <a:gridCol w="811798"/>
                <a:gridCol w="737998"/>
                <a:gridCol w="737211"/>
              </a:tblGrid>
              <a:tr h="7713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вида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расх-в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КВР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вес,%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Отклонения (+/-)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</a:tr>
              <a:tr h="17484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13 394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13 329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20,3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648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Закупка товаров, работ и услуг для обеспечения государственных (муниципальных) нужд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27 914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26 672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40,7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1 242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95,6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541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11 169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11 103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16,9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9161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субсидий бюджетным, автономным учреждениям и иным некоммерческим организациям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12 819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12 819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19,5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370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бюджетные ассигнования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1 716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1 695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98,8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370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68 012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65 618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1 394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97,9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3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428625"/>
            <a:ext cx="8143875" cy="4286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муниципальных программ в 2022 году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тыс. руб.</a:t>
            </a: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1286465"/>
              </p:ext>
            </p:extLst>
          </p:nvPr>
        </p:nvGraphicFramePr>
        <p:xfrm>
          <a:off x="107504" y="1196751"/>
          <a:ext cx="8784208" cy="5259497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040560"/>
                <a:gridCol w="1368152"/>
                <a:gridCol w="1296144"/>
                <a:gridCol w="1079352"/>
              </a:tblGrid>
              <a:tr h="834069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</a:tr>
              <a:tr h="39006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спорта</a:t>
                      </a: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2 890,6</a:t>
                      </a: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2 890,6</a:t>
                      </a: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1435" marR="91435" marT="45713" marB="45713" anchor="ctr" horzOverflow="overflow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сферы культуры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9 852,3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9 852,3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качественным жильем и услугами жилищно-коммунального хозяйства населения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5 731,1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5 701,1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99,5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дорожного хозяйства и благоустройство сельского поселения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16 726,2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16 536,7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98,9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565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Совершенствование муниципального управления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9 710,3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9 565,9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98,5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безопасности населения и территории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10 094,5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9 267,7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91,8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Формирование современной городской среды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276,0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220,1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79,8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Расселение аварийного жилищного фонда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10 349,8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10 349,8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60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9526" marT="95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effectLst/>
                          <a:latin typeface="Times New Roman"/>
                        </a:rPr>
                        <a:t>65 630,8</a:t>
                      </a:r>
                      <a:endParaRPr lang="ru-RU" sz="1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effectLst/>
                          <a:latin typeface="Times New Roman"/>
                        </a:rPr>
                        <a:t>64 384,2</a:t>
                      </a:r>
                      <a:endParaRPr lang="ru-RU" sz="1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effectLst/>
                          <a:latin typeface="Times New Roman"/>
                        </a:rPr>
                        <a:t>98,1</a:t>
                      </a:r>
                      <a:endParaRPr lang="ru-RU" sz="1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24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3568" y="908720"/>
            <a:ext cx="7581900" cy="3124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altLang="ru-RU" sz="2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Контактная информация</a:t>
            </a: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Финансово-экономическое управление администрации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Пермского муниципального округа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Почтовый адрес: 614065, г. Пермь,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ул. Верхне-</a:t>
            </a:r>
            <a:r>
              <a:rPr lang="ru-RU" altLang="ru-RU" sz="1800" b="1" dirty="0" err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Муллинская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71,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часы работы: с 8-00 до 12-00 с 13-00 до 17-00,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67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296 26 51,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адрес электронной почты: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feu@permsky.permkrai.ru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altLang="ru-RU" sz="1800" b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официальный сайт http://feu.permraion.ru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4" name="Picture 2" descr="https://supportit.ru/img/contact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365104"/>
            <a:ext cx="3600400" cy="166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187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10476</TotalTime>
  <Words>443</Words>
  <Application>Microsoft Office PowerPoint</Application>
  <PresentationFormat>Экран (4:3)</PresentationFormat>
  <Paragraphs>201</Paragraphs>
  <Slides>10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бюджета Юго-Камского сельского поселения  по расходам за 2022 год, тыс. руб.                                                                                                  </vt:lpstr>
      <vt:lpstr>Исполнение бюджетных ассигнований по группам видов расходов классификации расходов бюджета за 2022 г., тыс. руб. </vt:lpstr>
      <vt:lpstr>Реализация муниципальных программ в 2022 году                                                                                                                            тыс. руб.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feu21-01</dc:creator>
  <cp:lastModifiedBy>feu17-02</cp:lastModifiedBy>
  <cp:revision>607</cp:revision>
  <cp:lastPrinted>2023-03-20T04:51:27Z</cp:lastPrinted>
  <dcterms:created xsi:type="dcterms:W3CDTF">2018-04-12T10:07:47Z</dcterms:created>
  <dcterms:modified xsi:type="dcterms:W3CDTF">2023-04-28T04:52:14Z</dcterms:modified>
</cp:coreProperties>
</file>